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4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D868E-A29E-4589-A5B0-8C5AF2292BF8}" type="datetimeFigureOut">
              <a:rPr lang="fr-FR" smtClean="0"/>
              <a:t>10/10/2008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7812C-AF94-489B-AE12-23FEA01E21D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Auteur: Maryline </a:t>
            </a:r>
            <a:r>
              <a:rPr lang="fr-FR" dirty="0" err="1" smtClean="0"/>
              <a:t>Defresne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7812C-AF94-489B-AE12-23FEA01E21DB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Auteur : Maryline </a:t>
            </a:r>
            <a:r>
              <a:rPr lang="fr-FR" dirty="0" err="1" smtClean="0"/>
              <a:t>Defresne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7812C-AF94-489B-AE12-23FEA01E21DB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Auteur: Maryline </a:t>
            </a:r>
            <a:r>
              <a:rPr lang="fr-FR" dirty="0" err="1" smtClean="0"/>
              <a:t>Defresne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7812C-AF94-489B-AE12-23FEA01E21DB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Auteur : Maryline </a:t>
            </a:r>
            <a:r>
              <a:rPr lang="fr-FR" dirty="0" err="1" smtClean="0"/>
              <a:t>Defresne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7812C-AF94-489B-AE12-23FEA01E21DB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283-ECBF-4D40-99DF-3F1FFB51F600}" type="datetimeFigureOut">
              <a:rPr lang="fr-FR" smtClean="0"/>
              <a:t>10/10/2008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BD41-6ED0-4E51-A8AB-B92FFFC054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Tm="2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283-ECBF-4D40-99DF-3F1FFB51F600}" type="datetimeFigureOut">
              <a:rPr lang="fr-FR" smtClean="0"/>
              <a:t>10/10/2008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BD41-6ED0-4E51-A8AB-B92FFFC054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Tm="2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283-ECBF-4D40-99DF-3F1FFB51F600}" type="datetimeFigureOut">
              <a:rPr lang="fr-FR" smtClean="0"/>
              <a:t>10/10/2008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BD41-6ED0-4E51-A8AB-B92FFFC054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Tm="2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283-ECBF-4D40-99DF-3F1FFB51F600}" type="datetimeFigureOut">
              <a:rPr lang="fr-FR" smtClean="0"/>
              <a:t>10/10/2008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BD41-6ED0-4E51-A8AB-B92FFFC054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Tm="2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283-ECBF-4D40-99DF-3F1FFB51F600}" type="datetimeFigureOut">
              <a:rPr lang="fr-FR" smtClean="0"/>
              <a:t>10/10/2008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BD41-6ED0-4E51-A8AB-B92FFFC054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Tm="2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283-ECBF-4D40-99DF-3F1FFB51F600}" type="datetimeFigureOut">
              <a:rPr lang="fr-FR" smtClean="0"/>
              <a:t>10/10/2008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BD41-6ED0-4E51-A8AB-B92FFFC054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Tm="2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283-ECBF-4D40-99DF-3F1FFB51F600}" type="datetimeFigureOut">
              <a:rPr lang="fr-FR" smtClean="0"/>
              <a:t>10/10/2008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BD41-6ED0-4E51-A8AB-B92FFFC054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Tm="2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283-ECBF-4D40-99DF-3F1FFB51F600}" type="datetimeFigureOut">
              <a:rPr lang="fr-FR" smtClean="0"/>
              <a:t>10/10/2008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BD41-6ED0-4E51-A8AB-B92FFFC054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Tm="2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283-ECBF-4D40-99DF-3F1FFB51F600}" type="datetimeFigureOut">
              <a:rPr lang="fr-FR" smtClean="0"/>
              <a:t>10/10/2008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BD41-6ED0-4E51-A8AB-B92FFFC054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Tm="2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283-ECBF-4D40-99DF-3F1FFB51F600}" type="datetimeFigureOut">
              <a:rPr lang="fr-FR" smtClean="0"/>
              <a:t>10/10/2008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BD41-6ED0-4E51-A8AB-B92FFFC054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Tm="2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283-ECBF-4D40-99DF-3F1FFB51F600}" type="datetimeFigureOut">
              <a:rPr lang="fr-FR" smtClean="0"/>
              <a:t>10/10/2008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5BD41-6ED0-4E51-A8AB-B92FFFC054D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 advTm="2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90283-ECBF-4D40-99DF-3F1FFB51F600}" type="datetimeFigureOut">
              <a:rPr lang="fr-FR" smtClean="0"/>
              <a:t>10/10/2008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5BD41-6ED0-4E51-A8AB-B92FFFC054D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Tm="2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24328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Schéma fonctionnel du chloroplaste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3525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Les deux phases de la photosynthèse</a:t>
            </a:r>
            <a:endParaRPr lang="fr-FR" dirty="0"/>
          </a:p>
        </p:txBody>
      </p:sp>
    </p:spTree>
  </p:cSld>
  <p:clrMapOvr>
    <a:masterClrMapping/>
  </p:clrMapOvr>
  <p:transition spd="slow" advTm="2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èche courbée vers le bas 27"/>
          <p:cNvSpPr/>
          <p:nvPr/>
        </p:nvSpPr>
        <p:spPr>
          <a:xfrm>
            <a:off x="3500430" y="4000504"/>
            <a:ext cx="928694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Franklin Gothic Medium Cond" pitchFamily="34" charset="0"/>
              </a:rPr>
              <a:t>Phase photochimique </a:t>
            </a:r>
            <a:endParaRPr lang="fr-FR" sz="3600" dirty="0">
              <a:latin typeface="Franklin Gothic Medium Con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500726"/>
          </a:xfrm>
        </p:spPr>
        <p:txBody>
          <a:bodyPr/>
          <a:lstStyle/>
          <a:p>
            <a:pPr>
              <a:buNone/>
            </a:pPr>
            <a:r>
              <a:rPr lang="fr-FR" sz="1400" dirty="0" smtClean="0">
                <a:latin typeface="Franklin Gothic Medium Cond" pitchFamily="34" charset="0"/>
              </a:rPr>
              <a:t>								Energie lumineuse</a:t>
            </a:r>
          </a:p>
          <a:p>
            <a:pPr>
              <a:buNone/>
            </a:pPr>
            <a:endParaRPr lang="fr-FR" sz="1400" dirty="0">
              <a:latin typeface="Franklin Gothic Medium Cond" pitchFamily="34" charset="0"/>
            </a:endParaRPr>
          </a:p>
          <a:p>
            <a:pPr>
              <a:buNone/>
            </a:pPr>
            <a:endParaRPr lang="fr-FR" sz="1400" dirty="0" smtClean="0">
              <a:latin typeface="Franklin Gothic Medium Cond" pitchFamily="34" charset="0"/>
            </a:endParaRPr>
          </a:p>
          <a:p>
            <a:pPr>
              <a:buNone/>
            </a:pPr>
            <a:r>
              <a:rPr lang="fr-FR" sz="1000" dirty="0" smtClean="0">
                <a:latin typeface="Franklin Gothic Medium Cond" pitchFamily="34" charset="0"/>
              </a:rPr>
              <a:t>	</a:t>
            </a:r>
            <a:r>
              <a:rPr lang="fr-FR" sz="1400" dirty="0" smtClean="0">
                <a:latin typeface="Franklin Gothic Medium Cond" pitchFamily="34" charset="0"/>
              </a:rPr>
              <a:t>2H</a:t>
            </a:r>
            <a:r>
              <a:rPr lang="fr-FR" sz="1400" baseline="-25000" dirty="0" smtClean="0">
                <a:latin typeface="Franklin Gothic Medium Cond" pitchFamily="34" charset="0"/>
              </a:rPr>
              <a:t>2</a:t>
            </a:r>
            <a:r>
              <a:rPr lang="fr-FR" sz="1400" dirty="0" smtClean="0">
                <a:latin typeface="Franklin Gothic Medium Cond" pitchFamily="34" charset="0"/>
              </a:rPr>
              <a:t>O						             	                           O2</a:t>
            </a:r>
            <a:endParaRPr lang="fr-FR" sz="1400" dirty="0">
              <a:latin typeface="Franklin Gothic Medium Cond" pitchFamily="34" charset="0"/>
            </a:endParaRPr>
          </a:p>
          <a:p>
            <a:pPr>
              <a:buNone/>
            </a:pPr>
            <a:r>
              <a:rPr lang="fr-FR" sz="1400" dirty="0" smtClean="0">
                <a:latin typeface="Franklin Gothic Medium Cond" pitchFamily="34" charset="0"/>
              </a:rPr>
              <a:t>				</a:t>
            </a:r>
            <a:r>
              <a:rPr lang="fr-FR" sz="1050" dirty="0" smtClean="0">
                <a:latin typeface="Franklin Gothic Medium Cond" pitchFamily="34" charset="0"/>
              </a:rPr>
              <a:t>membrane du </a:t>
            </a:r>
            <a:r>
              <a:rPr lang="fr-FR" sz="1050" dirty="0" err="1" smtClean="0">
                <a:latin typeface="Franklin Gothic Medium Cond" pitchFamily="34" charset="0"/>
              </a:rPr>
              <a:t>thylakoïde</a:t>
            </a:r>
            <a:endParaRPr lang="fr-FR" sz="1050" dirty="0" smtClean="0">
              <a:latin typeface="Franklin Gothic Medium Cond" pitchFamily="34" charset="0"/>
            </a:endParaRPr>
          </a:p>
          <a:p>
            <a:pPr>
              <a:buNone/>
            </a:pPr>
            <a:endParaRPr lang="fr-FR" sz="1000" dirty="0">
              <a:latin typeface="Franklin Gothic Medium Cond" pitchFamily="34" charset="0"/>
            </a:endParaRPr>
          </a:p>
          <a:p>
            <a:pPr>
              <a:buNone/>
            </a:pPr>
            <a:r>
              <a:rPr lang="fr-FR" sz="1000" dirty="0" smtClean="0">
                <a:latin typeface="Franklin Gothic Medium Cond" pitchFamily="34" charset="0"/>
              </a:rPr>
              <a:t>				</a:t>
            </a:r>
            <a:r>
              <a:rPr lang="fr-FR" sz="1400" dirty="0" smtClean="0">
                <a:latin typeface="Franklin Gothic Medium Cond" pitchFamily="34" charset="0"/>
              </a:rPr>
              <a:t>      </a:t>
            </a:r>
            <a:r>
              <a:rPr lang="fr-FR" sz="1400" dirty="0" smtClean="0">
                <a:latin typeface="Franklin Gothic Medium Cond" pitchFamily="34" charset="0"/>
              </a:rPr>
              <a:t>2H</a:t>
            </a:r>
            <a:r>
              <a:rPr lang="fr-FR" sz="1400" baseline="-25000" dirty="0" smtClean="0">
                <a:latin typeface="Franklin Gothic Medium Cond" pitchFamily="34" charset="0"/>
              </a:rPr>
              <a:t>2</a:t>
            </a:r>
            <a:r>
              <a:rPr lang="fr-FR" sz="1400" dirty="0" smtClean="0">
                <a:latin typeface="Franklin Gothic Medium Cond" pitchFamily="34" charset="0"/>
              </a:rPr>
              <a:t>O</a:t>
            </a:r>
            <a:r>
              <a:rPr lang="fr-FR" sz="1400" dirty="0" smtClean="0">
                <a:latin typeface="Franklin Gothic Medium Cond" pitchFamily="34" charset="0"/>
              </a:rPr>
              <a:t> 		O</a:t>
            </a:r>
            <a:r>
              <a:rPr lang="fr-FR" sz="1400" baseline="-25000" dirty="0" smtClean="0">
                <a:latin typeface="Franklin Gothic Medium Cond" pitchFamily="34" charset="0"/>
              </a:rPr>
              <a:t>2</a:t>
            </a:r>
          </a:p>
          <a:p>
            <a:pPr>
              <a:buNone/>
            </a:pPr>
            <a:endParaRPr lang="fr-FR" sz="1400" baseline="-25000" dirty="0">
              <a:latin typeface="Franklin Gothic Medium Cond" pitchFamily="34" charset="0"/>
            </a:endParaRPr>
          </a:p>
          <a:p>
            <a:pPr>
              <a:buNone/>
            </a:pPr>
            <a:endParaRPr lang="fr-FR" sz="1000" baseline="-25000" dirty="0" smtClean="0">
              <a:latin typeface="Franklin Gothic Medium Cond" pitchFamily="34" charset="0"/>
            </a:endParaRPr>
          </a:p>
          <a:p>
            <a:pPr>
              <a:buNone/>
            </a:pPr>
            <a:endParaRPr lang="fr-FR" sz="1000" baseline="-25000" dirty="0">
              <a:latin typeface="Franklin Gothic Medium Cond" pitchFamily="34" charset="0"/>
            </a:endParaRPr>
          </a:p>
          <a:p>
            <a:pPr>
              <a:buNone/>
            </a:pPr>
            <a:endParaRPr lang="fr-FR" sz="1000" baseline="-25000" dirty="0" smtClean="0">
              <a:latin typeface="Franklin Gothic Medium Cond" pitchFamily="34" charset="0"/>
            </a:endParaRPr>
          </a:p>
          <a:p>
            <a:pPr>
              <a:buNone/>
            </a:pPr>
            <a:endParaRPr lang="fr-FR" sz="1000" baseline="-25000" dirty="0">
              <a:latin typeface="Franklin Gothic Medium Cond" pitchFamily="34" charset="0"/>
            </a:endParaRPr>
          </a:p>
          <a:p>
            <a:pPr>
              <a:buNone/>
            </a:pPr>
            <a:endParaRPr lang="fr-FR" sz="1000" baseline="-25000" dirty="0" smtClean="0">
              <a:latin typeface="Franklin Gothic Medium Cond" pitchFamily="34" charset="0"/>
            </a:endParaRPr>
          </a:p>
          <a:p>
            <a:pPr>
              <a:buNone/>
            </a:pPr>
            <a:r>
              <a:rPr lang="fr-FR" sz="1000" baseline="-25000" dirty="0">
                <a:latin typeface="Franklin Gothic Medium Cond" pitchFamily="34" charset="0"/>
              </a:rPr>
              <a:t>	</a:t>
            </a:r>
            <a:r>
              <a:rPr lang="fr-FR" sz="1000" baseline="-25000" dirty="0" smtClean="0">
                <a:latin typeface="Franklin Gothic Medium Cond" pitchFamily="34" charset="0"/>
              </a:rPr>
              <a:t>			</a:t>
            </a:r>
            <a:r>
              <a:rPr lang="fr-FR" sz="1000" dirty="0" smtClean="0">
                <a:latin typeface="Franklin Gothic Medium Cond" pitchFamily="34" charset="0"/>
              </a:rPr>
              <a:t>                         </a:t>
            </a:r>
          </a:p>
          <a:p>
            <a:pPr>
              <a:buNone/>
            </a:pPr>
            <a:r>
              <a:rPr lang="fr-FR" sz="1000" dirty="0">
                <a:latin typeface="Franklin Gothic Medium Cond" pitchFamily="34" charset="0"/>
              </a:rPr>
              <a:t>	</a:t>
            </a:r>
            <a:r>
              <a:rPr lang="fr-FR" sz="1000" dirty="0" smtClean="0">
                <a:latin typeface="Franklin Gothic Medium Cond" pitchFamily="34" charset="0"/>
              </a:rPr>
              <a:t>			                         </a:t>
            </a:r>
            <a:r>
              <a:rPr lang="fr-FR" sz="1400" dirty="0" smtClean="0">
                <a:latin typeface="Franklin Gothic Medium Cond" pitchFamily="34" charset="0"/>
              </a:rPr>
              <a:t> 4H</a:t>
            </a:r>
            <a:r>
              <a:rPr lang="fr-FR" sz="1400" baseline="30000" dirty="0" smtClean="0">
                <a:latin typeface="Franklin Gothic Medium Cond" pitchFamily="34" charset="0"/>
              </a:rPr>
              <a:t>+ </a:t>
            </a:r>
            <a:r>
              <a:rPr lang="fr-FR" sz="1400" dirty="0" smtClean="0">
                <a:latin typeface="Franklin Gothic Medium Cond" pitchFamily="34" charset="0"/>
              </a:rPr>
              <a:t> 4</a:t>
            </a:r>
            <a:r>
              <a:rPr lang="fr-FR" sz="1400" baseline="30000" dirty="0" smtClean="0">
                <a:latin typeface="Franklin Gothic Medium Cond" pitchFamily="34" charset="0"/>
              </a:rPr>
              <a:t> </a:t>
            </a:r>
            <a:r>
              <a:rPr lang="fr-FR" sz="1400" dirty="0" smtClean="0">
                <a:latin typeface="Franklin Gothic Medium Cond" pitchFamily="34" charset="0"/>
              </a:rPr>
              <a:t>e</a:t>
            </a:r>
            <a:r>
              <a:rPr lang="fr-FR" sz="1400" baseline="30000" dirty="0" smtClean="0">
                <a:latin typeface="Franklin Gothic Medium Cond" pitchFamily="34" charset="0"/>
              </a:rPr>
              <a:t>-</a:t>
            </a:r>
          </a:p>
          <a:p>
            <a:pPr>
              <a:buNone/>
            </a:pPr>
            <a:r>
              <a:rPr lang="fr-FR" sz="1050" dirty="0" smtClean="0">
                <a:latin typeface="Franklin Gothic Medium Cond" pitchFamily="34" charset="0"/>
              </a:rPr>
              <a:t>                            Stroma </a:t>
            </a:r>
            <a:endParaRPr lang="fr-FR" sz="1050" dirty="0">
              <a:latin typeface="Franklin Gothic Medium Cond" pitchFamily="34" charset="0"/>
            </a:endParaRPr>
          </a:p>
          <a:p>
            <a:pPr>
              <a:buNone/>
            </a:pPr>
            <a:endParaRPr lang="fr-FR" sz="1400" baseline="30000" dirty="0" smtClean="0">
              <a:latin typeface="Franklin Gothic Medium Cond" pitchFamily="34" charset="0"/>
            </a:endParaRPr>
          </a:p>
          <a:p>
            <a:pPr>
              <a:buNone/>
            </a:pPr>
            <a:endParaRPr lang="fr-FR" sz="1400" baseline="30000" dirty="0">
              <a:latin typeface="Franklin Gothic Medium Cond" pitchFamily="34" charset="0"/>
            </a:endParaRPr>
          </a:p>
          <a:p>
            <a:pPr>
              <a:buNone/>
            </a:pPr>
            <a:r>
              <a:rPr lang="fr-FR" sz="1400" dirty="0" smtClean="0">
                <a:latin typeface="Franklin Gothic Medium Cond" pitchFamily="34" charset="0"/>
              </a:rPr>
              <a:t>				  2 R                   2RH2     ADP + Pi            ATP</a:t>
            </a:r>
            <a:endParaRPr lang="fr-FR" sz="1400" dirty="0">
              <a:latin typeface="Franklin Gothic Medium Cond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785786" y="1357298"/>
            <a:ext cx="7643866" cy="507209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1000100" y="1500174"/>
            <a:ext cx="7286676" cy="471490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2786050" y="1857364"/>
            <a:ext cx="3714776" cy="200026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3071802" y="2143116"/>
            <a:ext cx="3071834" cy="128588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285852" y="1785926"/>
            <a:ext cx="2000264" cy="571504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èche courbée vers le haut 9"/>
          <p:cNvSpPr/>
          <p:nvPr/>
        </p:nvSpPr>
        <p:spPr>
          <a:xfrm>
            <a:off x="3786182" y="2714620"/>
            <a:ext cx="1214446" cy="2857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5286380" y="1785926"/>
            <a:ext cx="2500330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rot="5400000">
            <a:off x="3536149" y="3321843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rot="5400000">
            <a:off x="3679819" y="3463925"/>
            <a:ext cx="1000132" cy="73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rot="16200000" flipH="1">
            <a:off x="4429124" y="3000372"/>
            <a:ext cx="857256" cy="8572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èche courbée vers le bas 28"/>
          <p:cNvSpPr/>
          <p:nvPr/>
        </p:nvSpPr>
        <p:spPr>
          <a:xfrm>
            <a:off x="4904687" y="3869876"/>
            <a:ext cx="928694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5286380" y="3786190"/>
            <a:ext cx="142876" cy="2143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clair 30"/>
          <p:cNvSpPr/>
          <p:nvPr/>
        </p:nvSpPr>
        <p:spPr>
          <a:xfrm rot="3350536">
            <a:off x="5281799" y="296810"/>
            <a:ext cx="439196" cy="305888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slow" advTm="2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lèche courbée vers le bas 49"/>
          <p:cNvSpPr/>
          <p:nvPr/>
        </p:nvSpPr>
        <p:spPr>
          <a:xfrm>
            <a:off x="3500430" y="4000504"/>
            <a:ext cx="928694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7" name="Flèche courbée vers la gauche 76"/>
          <p:cNvSpPr/>
          <p:nvPr/>
        </p:nvSpPr>
        <p:spPr>
          <a:xfrm>
            <a:off x="3286116" y="5500702"/>
            <a:ext cx="428628" cy="2857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8" name="Flèche courbée vers le haut 67"/>
          <p:cNvSpPr/>
          <p:nvPr/>
        </p:nvSpPr>
        <p:spPr>
          <a:xfrm rot="19794366" flipH="1">
            <a:off x="4181038" y="5606451"/>
            <a:ext cx="1411064" cy="500066"/>
          </a:xfrm>
          <a:prstGeom prst="curved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7" name="Flèche courbée vers le bas 66"/>
          <p:cNvSpPr/>
          <p:nvPr/>
        </p:nvSpPr>
        <p:spPr>
          <a:xfrm>
            <a:off x="3857620" y="4786322"/>
            <a:ext cx="1643074" cy="428628"/>
          </a:xfrm>
          <a:prstGeom prst="curved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Flèche courbée vers le bas 61"/>
          <p:cNvSpPr/>
          <p:nvPr/>
        </p:nvSpPr>
        <p:spPr>
          <a:xfrm>
            <a:off x="4904687" y="3869876"/>
            <a:ext cx="928694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Franklin Gothic Medium Cond" pitchFamily="34" charset="0"/>
              </a:rPr>
              <a:t>Phase non photochimique </a:t>
            </a:r>
            <a:endParaRPr lang="fr-FR" sz="3600" dirty="0">
              <a:latin typeface="Franklin Gothic Medium Cond" pitchFamily="34" charset="0"/>
            </a:endParaRPr>
          </a:p>
        </p:txBody>
      </p:sp>
      <p:sp>
        <p:nvSpPr>
          <p:cNvPr id="51" name="Espace réservé du contenu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1400" dirty="0" smtClean="0">
                <a:latin typeface="Franklin Gothic Medium Cond" pitchFamily="34" charset="0"/>
              </a:rPr>
              <a:t>								</a:t>
            </a:r>
          </a:p>
          <a:p>
            <a:pPr>
              <a:buNone/>
            </a:pPr>
            <a:endParaRPr lang="fr-FR" sz="1400" dirty="0">
              <a:latin typeface="Franklin Gothic Medium Cond" pitchFamily="34" charset="0"/>
            </a:endParaRPr>
          </a:p>
          <a:p>
            <a:pPr>
              <a:buNone/>
            </a:pPr>
            <a:endParaRPr lang="fr-FR" sz="1400" dirty="0" smtClean="0">
              <a:latin typeface="Franklin Gothic Medium Cond" pitchFamily="34" charset="0"/>
            </a:endParaRPr>
          </a:p>
          <a:p>
            <a:pPr>
              <a:buNone/>
            </a:pPr>
            <a:r>
              <a:rPr lang="fr-FR" sz="1000" dirty="0" smtClean="0">
                <a:latin typeface="Franklin Gothic Medium Cond" pitchFamily="34" charset="0"/>
              </a:rPr>
              <a:t>	</a:t>
            </a:r>
            <a:r>
              <a:rPr lang="fr-FR" sz="1400" dirty="0" smtClean="0">
                <a:latin typeface="Franklin Gothic Medium Cond" pitchFamily="34" charset="0"/>
              </a:rPr>
              <a:t>						             	</a:t>
            </a:r>
          </a:p>
          <a:p>
            <a:pPr>
              <a:buNone/>
            </a:pPr>
            <a:r>
              <a:rPr lang="fr-FR" sz="1400" dirty="0" smtClean="0">
                <a:latin typeface="Franklin Gothic Medium Cond" pitchFamily="34" charset="0"/>
              </a:rPr>
              <a:t>				</a:t>
            </a:r>
            <a:r>
              <a:rPr lang="fr-FR" sz="1050" dirty="0" smtClean="0">
                <a:latin typeface="Franklin Gothic Medium Cond" pitchFamily="34" charset="0"/>
              </a:rPr>
              <a:t>membrane du </a:t>
            </a:r>
            <a:r>
              <a:rPr lang="fr-FR" sz="1050" dirty="0" err="1" smtClean="0">
                <a:latin typeface="Franklin Gothic Medium Cond" pitchFamily="34" charset="0"/>
              </a:rPr>
              <a:t>thylakoïde</a:t>
            </a:r>
            <a:endParaRPr lang="fr-FR" sz="1050" dirty="0" smtClean="0">
              <a:latin typeface="Franklin Gothic Medium Cond" pitchFamily="34" charset="0"/>
            </a:endParaRPr>
          </a:p>
          <a:p>
            <a:pPr>
              <a:buNone/>
            </a:pPr>
            <a:endParaRPr lang="fr-FR" sz="1000" dirty="0">
              <a:latin typeface="Franklin Gothic Medium Cond" pitchFamily="34" charset="0"/>
            </a:endParaRPr>
          </a:p>
          <a:p>
            <a:pPr>
              <a:buNone/>
            </a:pPr>
            <a:r>
              <a:rPr lang="fr-FR" sz="1000" dirty="0" smtClean="0">
                <a:latin typeface="Franklin Gothic Medium Cond" pitchFamily="34" charset="0"/>
              </a:rPr>
              <a:t>				</a:t>
            </a:r>
            <a:endParaRPr lang="fr-FR" sz="1400" baseline="-25000" dirty="0" smtClean="0">
              <a:latin typeface="Franklin Gothic Medium Cond" pitchFamily="34" charset="0"/>
            </a:endParaRPr>
          </a:p>
          <a:p>
            <a:pPr>
              <a:buNone/>
            </a:pPr>
            <a:endParaRPr lang="fr-FR" sz="1400" baseline="-25000" dirty="0">
              <a:latin typeface="Franklin Gothic Medium Cond" pitchFamily="34" charset="0"/>
            </a:endParaRPr>
          </a:p>
          <a:p>
            <a:pPr>
              <a:buNone/>
            </a:pPr>
            <a:endParaRPr lang="fr-FR" sz="1000" baseline="-25000" dirty="0" smtClean="0">
              <a:latin typeface="Franklin Gothic Medium Cond" pitchFamily="34" charset="0"/>
            </a:endParaRPr>
          </a:p>
          <a:p>
            <a:pPr>
              <a:buNone/>
            </a:pPr>
            <a:endParaRPr lang="fr-FR" sz="1000" baseline="-25000" dirty="0">
              <a:latin typeface="Franklin Gothic Medium Cond" pitchFamily="34" charset="0"/>
            </a:endParaRPr>
          </a:p>
          <a:p>
            <a:pPr>
              <a:buNone/>
            </a:pPr>
            <a:endParaRPr lang="fr-FR" sz="1000" baseline="-25000" dirty="0" smtClean="0">
              <a:latin typeface="Franklin Gothic Medium Cond" pitchFamily="34" charset="0"/>
            </a:endParaRPr>
          </a:p>
          <a:p>
            <a:pPr>
              <a:buNone/>
            </a:pPr>
            <a:endParaRPr lang="fr-FR" sz="1000" baseline="-25000" dirty="0">
              <a:latin typeface="Franklin Gothic Medium Cond" pitchFamily="34" charset="0"/>
            </a:endParaRPr>
          </a:p>
          <a:p>
            <a:pPr>
              <a:buNone/>
            </a:pPr>
            <a:endParaRPr lang="fr-FR" sz="1000" baseline="-25000" dirty="0" smtClean="0">
              <a:latin typeface="Franklin Gothic Medium Cond" pitchFamily="34" charset="0"/>
            </a:endParaRPr>
          </a:p>
          <a:p>
            <a:pPr>
              <a:buNone/>
            </a:pPr>
            <a:r>
              <a:rPr lang="fr-FR" sz="1000" baseline="-25000" dirty="0">
                <a:latin typeface="Franklin Gothic Medium Cond" pitchFamily="34" charset="0"/>
              </a:rPr>
              <a:t>	</a:t>
            </a:r>
            <a:r>
              <a:rPr lang="fr-FR" sz="1000" baseline="-25000" dirty="0" smtClean="0">
                <a:latin typeface="Franklin Gothic Medium Cond" pitchFamily="34" charset="0"/>
              </a:rPr>
              <a:t>			</a:t>
            </a:r>
            <a:r>
              <a:rPr lang="fr-FR" sz="1000" dirty="0" smtClean="0">
                <a:latin typeface="Franklin Gothic Medium Cond" pitchFamily="34" charset="0"/>
              </a:rPr>
              <a:t>                         </a:t>
            </a:r>
          </a:p>
          <a:p>
            <a:pPr>
              <a:buNone/>
            </a:pPr>
            <a:r>
              <a:rPr lang="fr-FR" sz="1000" dirty="0">
                <a:latin typeface="Franklin Gothic Medium Cond" pitchFamily="34" charset="0"/>
              </a:rPr>
              <a:t>	</a:t>
            </a:r>
            <a:r>
              <a:rPr lang="fr-FR" sz="1000" dirty="0" smtClean="0">
                <a:latin typeface="Franklin Gothic Medium Cond" pitchFamily="34" charset="0"/>
              </a:rPr>
              <a:t>			                         </a:t>
            </a:r>
            <a:r>
              <a:rPr lang="fr-FR" sz="1400" dirty="0" smtClean="0">
                <a:latin typeface="Franklin Gothic Medium Cond" pitchFamily="34" charset="0"/>
              </a:rPr>
              <a:t> </a:t>
            </a:r>
            <a:endParaRPr lang="fr-FR" sz="1400" baseline="30000" dirty="0" smtClean="0">
              <a:latin typeface="Franklin Gothic Medium Cond" pitchFamily="34" charset="0"/>
            </a:endParaRPr>
          </a:p>
          <a:p>
            <a:pPr>
              <a:buNone/>
            </a:pPr>
            <a:r>
              <a:rPr lang="fr-FR" sz="1050" dirty="0" smtClean="0">
                <a:latin typeface="Franklin Gothic Medium Cond" pitchFamily="34" charset="0"/>
              </a:rPr>
              <a:t>                            Stroma 				                       </a:t>
            </a:r>
            <a:r>
              <a:rPr lang="fr-FR" sz="1100" b="1" dirty="0" smtClean="0">
                <a:latin typeface="Franklin Gothic Medium Cond" pitchFamily="34" charset="0"/>
              </a:rPr>
              <a:t>ATP synthétase</a:t>
            </a:r>
            <a:endParaRPr lang="fr-FR" sz="1100" b="1" dirty="0">
              <a:latin typeface="Franklin Gothic Medium Cond" pitchFamily="34" charset="0"/>
            </a:endParaRPr>
          </a:p>
          <a:p>
            <a:pPr>
              <a:buNone/>
            </a:pPr>
            <a:endParaRPr lang="fr-FR" sz="1400" baseline="30000" dirty="0" smtClean="0">
              <a:latin typeface="Franklin Gothic Medium Cond" pitchFamily="34" charset="0"/>
            </a:endParaRPr>
          </a:p>
          <a:p>
            <a:pPr>
              <a:buNone/>
            </a:pPr>
            <a:endParaRPr lang="fr-FR" sz="1400" baseline="30000" dirty="0">
              <a:latin typeface="Franklin Gothic Medium Cond" pitchFamily="34" charset="0"/>
            </a:endParaRPr>
          </a:p>
          <a:p>
            <a:pPr>
              <a:buNone/>
            </a:pPr>
            <a:r>
              <a:rPr lang="fr-FR" sz="1400" dirty="0" smtClean="0">
                <a:latin typeface="Franklin Gothic Medium Cond" pitchFamily="34" charset="0"/>
              </a:rPr>
              <a:t>				  2 R                   2RH</a:t>
            </a:r>
            <a:r>
              <a:rPr lang="fr-FR" sz="1400" baseline="-25000" dirty="0" smtClean="0">
                <a:latin typeface="Franklin Gothic Medium Cond" pitchFamily="34" charset="0"/>
              </a:rPr>
              <a:t>2 </a:t>
            </a:r>
            <a:r>
              <a:rPr lang="fr-FR" sz="1400" dirty="0" smtClean="0">
                <a:latin typeface="Franklin Gothic Medium Cond" pitchFamily="34" charset="0"/>
              </a:rPr>
              <a:t>    ADP + Pi            ATP</a:t>
            </a:r>
          </a:p>
          <a:p>
            <a:pPr>
              <a:buNone/>
            </a:pPr>
            <a:r>
              <a:rPr lang="fr-FR" sz="1400" dirty="0" smtClean="0">
                <a:latin typeface="Franklin Gothic Medium Cond" pitchFamily="34" charset="0"/>
              </a:rPr>
              <a:t>CO</a:t>
            </a:r>
            <a:r>
              <a:rPr lang="fr-FR" sz="1400" baseline="-25000" dirty="0" smtClean="0">
                <a:latin typeface="Franklin Gothic Medium Cond" pitchFamily="34" charset="0"/>
              </a:rPr>
              <a:t>2</a:t>
            </a:r>
            <a:endParaRPr lang="fr-FR" sz="1400" baseline="-25000" dirty="0">
              <a:latin typeface="Franklin Gothic Medium Cond" pitchFamily="34" charset="0"/>
            </a:endParaRPr>
          </a:p>
          <a:p>
            <a:pPr>
              <a:buNone/>
            </a:pPr>
            <a:endParaRPr lang="fr-FR" sz="1400" dirty="0" smtClean="0">
              <a:latin typeface="Franklin Gothic Medium Cond" pitchFamily="34" charset="0"/>
            </a:endParaRPr>
          </a:p>
          <a:p>
            <a:pPr>
              <a:buNone/>
            </a:pPr>
            <a:r>
              <a:rPr lang="fr-FR" sz="1400" dirty="0">
                <a:latin typeface="Franklin Gothic Medium Cond" pitchFamily="34" charset="0"/>
              </a:rPr>
              <a:t>	</a:t>
            </a:r>
            <a:r>
              <a:rPr lang="fr-FR" sz="1400" dirty="0" smtClean="0">
                <a:latin typeface="Franklin Gothic Medium Cond" pitchFamily="34" charset="0"/>
              </a:rPr>
              <a:t>			           2  APG                2 </a:t>
            </a:r>
            <a:r>
              <a:rPr lang="fr-FR" sz="1400" dirty="0" err="1" smtClean="0">
                <a:latin typeface="Franklin Gothic Medium Cond" pitchFamily="34" charset="0"/>
              </a:rPr>
              <a:t>trioses</a:t>
            </a:r>
            <a:r>
              <a:rPr lang="fr-FR" sz="1400" dirty="0" smtClean="0">
                <a:latin typeface="Franklin Gothic Medium Cond" pitchFamily="34" charset="0"/>
              </a:rPr>
              <a:t> phosphates</a:t>
            </a:r>
          </a:p>
          <a:p>
            <a:pPr>
              <a:buNone/>
            </a:pPr>
            <a:r>
              <a:rPr lang="fr-FR" sz="1400" dirty="0" smtClean="0">
                <a:latin typeface="Franklin Gothic Medium Cond" pitchFamily="34" charset="0"/>
              </a:rPr>
              <a:t>			                ATP			     	     sucre en C6</a:t>
            </a:r>
            <a:endParaRPr lang="fr-FR" sz="1400" dirty="0">
              <a:latin typeface="Franklin Gothic Medium Cond" pitchFamily="34" charset="0"/>
            </a:endParaRPr>
          </a:p>
          <a:p>
            <a:pPr>
              <a:buNone/>
            </a:pPr>
            <a:r>
              <a:rPr lang="fr-FR" sz="1400" dirty="0" smtClean="0">
                <a:latin typeface="Franklin Gothic Medium Cond" pitchFamily="34" charset="0"/>
              </a:rPr>
              <a:t>			            ADP + Pi		                                  amidon</a:t>
            </a:r>
          </a:p>
          <a:p>
            <a:pPr>
              <a:buNone/>
            </a:pPr>
            <a:r>
              <a:rPr lang="fr-FR" sz="1400" dirty="0">
                <a:latin typeface="Franklin Gothic Medium Cond" pitchFamily="34" charset="0"/>
              </a:rPr>
              <a:t>	</a:t>
            </a:r>
            <a:r>
              <a:rPr lang="fr-FR" sz="1400" dirty="0" smtClean="0">
                <a:latin typeface="Franklin Gothic Medium Cond" pitchFamily="34" charset="0"/>
              </a:rPr>
              <a:t>			 Ribulose 1-5 </a:t>
            </a:r>
            <a:r>
              <a:rPr lang="fr-FR" sz="1400" dirty="0" err="1" smtClean="0">
                <a:latin typeface="Franklin Gothic Medium Cond" pitchFamily="34" charset="0"/>
              </a:rPr>
              <a:t>biphosphate</a:t>
            </a:r>
            <a:endParaRPr lang="fr-FR" sz="1400" dirty="0">
              <a:latin typeface="Franklin Gothic Medium Cond" pitchFamily="34" charset="0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785786" y="1357298"/>
            <a:ext cx="7643866" cy="507209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1000100" y="1500174"/>
            <a:ext cx="7286676" cy="471490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à coins arrondis 53"/>
          <p:cNvSpPr/>
          <p:nvPr/>
        </p:nvSpPr>
        <p:spPr>
          <a:xfrm>
            <a:off x="2786050" y="1857364"/>
            <a:ext cx="3714776" cy="200026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à coins arrondis 54"/>
          <p:cNvSpPr/>
          <p:nvPr/>
        </p:nvSpPr>
        <p:spPr>
          <a:xfrm>
            <a:off x="3071802" y="2143116"/>
            <a:ext cx="3071834" cy="128588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5286380" y="3786190"/>
            <a:ext cx="142876" cy="2143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Flèche courbée vers le haut 64"/>
          <p:cNvSpPr/>
          <p:nvPr/>
        </p:nvSpPr>
        <p:spPr>
          <a:xfrm flipH="1">
            <a:off x="4929190" y="4500570"/>
            <a:ext cx="857256" cy="3571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Flèche courbée vers le haut 65"/>
          <p:cNvSpPr/>
          <p:nvPr/>
        </p:nvSpPr>
        <p:spPr>
          <a:xfrm flipH="1">
            <a:off x="3503153" y="4559753"/>
            <a:ext cx="857256" cy="3571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0" name="Flèche courbée vers le haut 69"/>
          <p:cNvSpPr/>
          <p:nvPr/>
        </p:nvSpPr>
        <p:spPr>
          <a:xfrm rot="4535572" flipH="1">
            <a:off x="3453888" y="5447327"/>
            <a:ext cx="780356" cy="274496"/>
          </a:xfrm>
          <a:prstGeom prst="curvedUpArrow">
            <a:avLst>
              <a:gd name="adj1" fmla="val 25000"/>
              <a:gd name="adj2" fmla="val 91701"/>
              <a:gd name="adj3" fmla="val 25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72" name="Connecteur droit avec flèche 71"/>
          <p:cNvCxnSpPr/>
          <p:nvPr/>
        </p:nvCxnSpPr>
        <p:spPr>
          <a:xfrm>
            <a:off x="642910" y="4786322"/>
            <a:ext cx="3071834" cy="642942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en angle 73"/>
          <p:cNvCxnSpPr/>
          <p:nvPr/>
        </p:nvCxnSpPr>
        <p:spPr>
          <a:xfrm flipV="1">
            <a:off x="5143504" y="5572140"/>
            <a:ext cx="1285884" cy="428628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2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Franklin Gothic Medium Cond" pitchFamily="34" charset="0"/>
              </a:rPr>
              <a:t>Bilan des réactions se déroulant dans le chloroplaste</a:t>
            </a:r>
            <a:endParaRPr lang="fr-FR" sz="3200" dirty="0">
              <a:latin typeface="Franklin Gothic Medium Cond" pitchFamily="34" charset="0"/>
            </a:endParaRPr>
          </a:p>
        </p:txBody>
      </p:sp>
      <p:sp>
        <p:nvSpPr>
          <p:cNvPr id="40" name="Espace réservé du contenu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1400" dirty="0" smtClean="0">
                <a:latin typeface="Franklin Gothic Medium Cond" pitchFamily="34" charset="0"/>
              </a:rPr>
              <a:t>								</a:t>
            </a:r>
          </a:p>
          <a:p>
            <a:pPr>
              <a:buNone/>
            </a:pPr>
            <a:endParaRPr lang="fr-FR" sz="1400" dirty="0">
              <a:latin typeface="Franklin Gothic Medium Cond" pitchFamily="34" charset="0"/>
            </a:endParaRPr>
          </a:p>
          <a:p>
            <a:pPr>
              <a:buNone/>
            </a:pPr>
            <a:endParaRPr lang="fr-FR" sz="1400" dirty="0" smtClean="0">
              <a:latin typeface="Franklin Gothic Medium Cond" pitchFamily="34" charset="0"/>
            </a:endParaRPr>
          </a:p>
          <a:p>
            <a:pPr>
              <a:buNone/>
            </a:pPr>
            <a:r>
              <a:rPr lang="fr-FR" sz="1000" dirty="0" smtClean="0">
                <a:latin typeface="Franklin Gothic Medium Cond" pitchFamily="34" charset="0"/>
              </a:rPr>
              <a:t>	</a:t>
            </a:r>
            <a:r>
              <a:rPr lang="fr-FR" sz="1400" dirty="0" smtClean="0">
                <a:latin typeface="Franklin Gothic Medium Cond" pitchFamily="34" charset="0"/>
              </a:rPr>
              <a:t>						             	</a:t>
            </a:r>
          </a:p>
          <a:p>
            <a:pPr>
              <a:buNone/>
            </a:pPr>
            <a:r>
              <a:rPr lang="fr-FR" sz="1400" dirty="0" smtClean="0">
                <a:latin typeface="Franklin Gothic Medium Cond" pitchFamily="34" charset="0"/>
              </a:rPr>
              <a:t>				</a:t>
            </a:r>
            <a:r>
              <a:rPr lang="fr-FR" sz="1050" dirty="0" smtClean="0">
                <a:latin typeface="Franklin Gothic Medium Cond" pitchFamily="34" charset="0"/>
              </a:rPr>
              <a:t>membrane du </a:t>
            </a:r>
            <a:r>
              <a:rPr lang="fr-FR" sz="1050" dirty="0" err="1" smtClean="0">
                <a:latin typeface="Franklin Gothic Medium Cond" pitchFamily="34" charset="0"/>
              </a:rPr>
              <a:t>thylakoïde</a:t>
            </a:r>
            <a:endParaRPr lang="fr-FR" sz="1050" dirty="0" smtClean="0">
              <a:latin typeface="Franklin Gothic Medium Cond" pitchFamily="34" charset="0"/>
            </a:endParaRPr>
          </a:p>
          <a:p>
            <a:pPr>
              <a:buNone/>
            </a:pPr>
            <a:endParaRPr lang="fr-FR" sz="1000" dirty="0">
              <a:latin typeface="Franklin Gothic Medium Cond" pitchFamily="34" charset="0"/>
            </a:endParaRPr>
          </a:p>
          <a:p>
            <a:pPr>
              <a:buNone/>
            </a:pPr>
            <a:r>
              <a:rPr lang="fr-FR" sz="1000" dirty="0" smtClean="0">
                <a:latin typeface="Franklin Gothic Medium Cond" pitchFamily="34" charset="0"/>
              </a:rPr>
              <a:t>				</a:t>
            </a:r>
            <a:endParaRPr lang="fr-FR" sz="1400" baseline="-25000" dirty="0" smtClean="0">
              <a:latin typeface="Franklin Gothic Medium Cond" pitchFamily="34" charset="0"/>
            </a:endParaRPr>
          </a:p>
          <a:p>
            <a:pPr>
              <a:buNone/>
            </a:pPr>
            <a:endParaRPr lang="fr-FR" sz="1400" baseline="-25000" dirty="0">
              <a:latin typeface="Franklin Gothic Medium Cond" pitchFamily="34" charset="0"/>
            </a:endParaRPr>
          </a:p>
          <a:p>
            <a:pPr>
              <a:buNone/>
            </a:pPr>
            <a:endParaRPr lang="fr-FR" sz="1000" baseline="-25000" dirty="0" smtClean="0">
              <a:latin typeface="Franklin Gothic Medium Cond" pitchFamily="34" charset="0"/>
            </a:endParaRPr>
          </a:p>
          <a:p>
            <a:pPr>
              <a:buNone/>
            </a:pPr>
            <a:endParaRPr lang="fr-FR" sz="1000" baseline="-25000" dirty="0">
              <a:latin typeface="Franklin Gothic Medium Cond" pitchFamily="34" charset="0"/>
            </a:endParaRPr>
          </a:p>
          <a:p>
            <a:pPr>
              <a:buNone/>
            </a:pPr>
            <a:endParaRPr lang="fr-FR" sz="1000" baseline="-25000" dirty="0" smtClean="0">
              <a:latin typeface="Franklin Gothic Medium Cond" pitchFamily="34" charset="0"/>
            </a:endParaRPr>
          </a:p>
          <a:p>
            <a:pPr>
              <a:buNone/>
            </a:pPr>
            <a:endParaRPr lang="fr-FR" sz="1000" baseline="-25000" dirty="0">
              <a:latin typeface="Franklin Gothic Medium Cond" pitchFamily="34" charset="0"/>
            </a:endParaRPr>
          </a:p>
          <a:p>
            <a:pPr>
              <a:buNone/>
            </a:pPr>
            <a:endParaRPr lang="fr-FR" sz="1000" baseline="-25000" dirty="0" smtClean="0">
              <a:latin typeface="Franklin Gothic Medium Cond" pitchFamily="34" charset="0"/>
            </a:endParaRPr>
          </a:p>
          <a:p>
            <a:pPr>
              <a:buNone/>
            </a:pPr>
            <a:r>
              <a:rPr lang="fr-FR" sz="1000" baseline="-25000" dirty="0">
                <a:latin typeface="Franklin Gothic Medium Cond" pitchFamily="34" charset="0"/>
              </a:rPr>
              <a:t>	</a:t>
            </a:r>
            <a:r>
              <a:rPr lang="fr-FR" sz="1000" baseline="-25000" dirty="0" smtClean="0">
                <a:latin typeface="Franklin Gothic Medium Cond" pitchFamily="34" charset="0"/>
              </a:rPr>
              <a:t>			</a:t>
            </a:r>
            <a:r>
              <a:rPr lang="fr-FR" sz="1000" dirty="0" smtClean="0">
                <a:latin typeface="Franklin Gothic Medium Cond" pitchFamily="34" charset="0"/>
              </a:rPr>
              <a:t>                         </a:t>
            </a:r>
          </a:p>
          <a:p>
            <a:pPr>
              <a:buNone/>
            </a:pPr>
            <a:r>
              <a:rPr lang="fr-FR" sz="1000" dirty="0">
                <a:latin typeface="Franklin Gothic Medium Cond" pitchFamily="34" charset="0"/>
              </a:rPr>
              <a:t>	</a:t>
            </a:r>
            <a:r>
              <a:rPr lang="fr-FR" sz="1000" dirty="0" smtClean="0">
                <a:latin typeface="Franklin Gothic Medium Cond" pitchFamily="34" charset="0"/>
              </a:rPr>
              <a:t>			                         </a:t>
            </a:r>
            <a:r>
              <a:rPr lang="fr-FR" sz="1400" dirty="0" smtClean="0">
                <a:latin typeface="Franklin Gothic Medium Cond" pitchFamily="34" charset="0"/>
              </a:rPr>
              <a:t> </a:t>
            </a:r>
            <a:endParaRPr lang="fr-FR" sz="1400" baseline="30000" dirty="0" smtClean="0">
              <a:latin typeface="Franklin Gothic Medium Cond" pitchFamily="34" charset="0"/>
            </a:endParaRPr>
          </a:p>
          <a:p>
            <a:pPr>
              <a:buNone/>
            </a:pPr>
            <a:r>
              <a:rPr lang="fr-FR" sz="1050" dirty="0" smtClean="0">
                <a:latin typeface="Franklin Gothic Medium Cond" pitchFamily="34" charset="0"/>
              </a:rPr>
              <a:t>                            	 				                       </a:t>
            </a:r>
            <a:r>
              <a:rPr lang="fr-FR" sz="1100" b="1" dirty="0" smtClean="0">
                <a:latin typeface="Franklin Gothic Medium Cond" pitchFamily="34" charset="0"/>
              </a:rPr>
              <a:t>ATP synthétase</a:t>
            </a:r>
            <a:endParaRPr lang="fr-FR" sz="1100" b="1" dirty="0">
              <a:latin typeface="Franklin Gothic Medium Cond" pitchFamily="34" charset="0"/>
            </a:endParaRPr>
          </a:p>
          <a:p>
            <a:pPr>
              <a:buNone/>
            </a:pPr>
            <a:endParaRPr lang="fr-FR" sz="1400" baseline="30000" dirty="0" smtClean="0">
              <a:latin typeface="Franklin Gothic Medium Cond" pitchFamily="34" charset="0"/>
            </a:endParaRPr>
          </a:p>
          <a:p>
            <a:pPr>
              <a:buNone/>
            </a:pPr>
            <a:endParaRPr lang="fr-FR" sz="1400" baseline="30000" dirty="0">
              <a:latin typeface="Franklin Gothic Medium Cond" pitchFamily="34" charset="0"/>
            </a:endParaRPr>
          </a:p>
          <a:p>
            <a:pPr>
              <a:buNone/>
            </a:pPr>
            <a:r>
              <a:rPr lang="fr-FR" sz="1400" dirty="0" smtClean="0">
                <a:latin typeface="Franklin Gothic Medium Cond" pitchFamily="34" charset="0"/>
              </a:rPr>
              <a:t>				  2 R                   2RH</a:t>
            </a:r>
            <a:r>
              <a:rPr lang="fr-FR" sz="1400" baseline="-25000" dirty="0" smtClean="0">
                <a:latin typeface="Franklin Gothic Medium Cond" pitchFamily="34" charset="0"/>
              </a:rPr>
              <a:t>2 </a:t>
            </a:r>
            <a:r>
              <a:rPr lang="fr-FR" sz="1400" dirty="0" smtClean="0">
                <a:latin typeface="Franklin Gothic Medium Cond" pitchFamily="34" charset="0"/>
              </a:rPr>
              <a:t>    ADP + Pi            ATP</a:t>
            </a:r>
          </a:p>
          <a:p>
            <a:pPr>
              <a:buNone/>
            </a:pPr>
            <a:r>
              <a:rPr lang="fr-FR" sz="1400" dirty="0" smtClean="0">
                <a:latin typeface="Franklin Gothic Medium Cond" pitchFamily="34" charset="0"/>
              </a:rPr>
              <a:t>CO</a:t>
            </a:r>
            <a:r>
              <a:rPr lang="fr-FR" sz="1400" baseline="-25000" dirty="0" smtClean="0">
                <a:latin typeface="Franklin Gothic Medium Cond" pitchFamily="34" charset="0"/>
              </a:rPr>
              <a:t>2</a:t>
            </a:r>
            <a:endParaRPr lang="fr-FR" sz="1400" baseline="-25000" dirty="0">
              <a:latin typeface="Franklin Gothic Medium Cond" pitchFamily="34" charset="0"/>
            </a:endParaRPr>
          </a:p>
          <a:p>
            <a:pPr>
              <a:buNone/>
            </a:pPr>
            <a:endParaRPr lang="fr-FR" sz="1400" dirty="0" smtClean="0">
              <a:latin typeface="Franklin Gothic Medium Cond" pitchFamily="34" charset="0"/>
            </a:endParaRPr>
          </a:p>
          <a:p>
            <a:pPr>
              <a:buNone/>
            </a:pPr>
            <a:r>
              <a:rPr lang="fr-FR" sz="1400" dirty="0">
                <a:latin typeface="Franklin Gothic Medium Cond" pitchFamily="34" charset="0"/>
              </a:rPr>
              <a:t>	</a:t>
            </a:r>
            <a:r>
              <a:rPr lang="fr-FR" sz="1400" dirty="0" smtClean="0">
                <a:latin typeface="Franklin Gothic Medium Cond" pitchFamily="34" charset="0"/>
              </a:rPr>
              <a:t>			           2  APG                2 </a:t>
            </a:r>
            <a:r>
              <a:rPr lang="fr-FR" sz="1400" dirty="0" err="1" smtClean="0">
                <a:latin typeface="Franklin Gothic Medium Cond" pitchFamily="34" charset="0"/>
              </a:rPr>
              <a:t>trioses</a:t>
            </a:r>
            <a:r>
              <a:rPr lang="fr-FR" sz="1400" dirty="0" smtClean="0">
                <a:latin typeface="Franklin Gothic Medium Cond" pitchFamily="34" charset="0"/>
              </a:rPr>
              <a:t> phosphates</a:t>
            </a:r>
          </a:p>
          <a:p>
            <a:pPr>
              <a:buNone/>
            </a:pPr>
            <a:r>
              <a:rPr lang="fr-FR" sz="1400" dirty="0" smtClean="0">
                <a:latin typeface="Franklin Gothic Medium Cond" pitchFamily="34" charset="0"/>
              </a:rPr>
              <a:t>			                ATP			     	     sucre en C6</a:t>
            </a:r>
            <a:endParaRPr lang="fr-FR" sz="1400" dirty="0">
              <a:latin typeface="Franklin Gothic Medium Cond" pitchFamily="34" charset="0"/>
            </a:endParaRPr>
          </a:p>
          <a:p>
            <a:pPr>
              <a:buNone/>
            </a:pPr>
            <a:r>
              <a:rPr lang="fr-FR" sz="1400" dirty="0" smtClean="0">
                <a:latin typeface="Franklin Gothic Medium Cond" pitchFamily="34" charset="0"/>
              </a:rPr>
              <a:t>			            ADP + Pi		                                  amidon</a:t>
            </a:r>
          </a:p>
          <a:p>
            <a:pPr>
              <a:buNone/>
            </a:pPr>
            <a:r>
              <a:rPr lang="fr-FR" sz="1400" dirty="0">
                <a:latin typeface="Franklin Gothic Medium Cond" pitchFamily="34" charset="0"/>
              </a:rPr>
              <a:t>	</a:t>
            </a:r>
            <a:r>
              <a:rPr lang="fr-FR" sz="1400" dirty="0" smtClean="0">
                <a:latin typeface="Franklin Gothic Medium Cond" pitchFamily="34" charset="0"/>
              </a:rPr>
              <a:t>			 Ribulose 1-5 </a:t>
            </a:r>
            <a:r>
              <a:rPr lang="fr-FR" sz="1400" dirty="0" err="1" smtClean="0">
                <a:latin typeface="Franklin Gothic Medium Cond" pitchFamily="34" charset="0"/>
              </a:rPr>
              <a:t>biphosphate</a:t>
            </a:r>
            <a:endParaRPr lang="fr-FR" sz="1400" dirty="0">
              <a:latin typeface="Franklin Gothic Medium Cond" pitchFamily="34" charset="0"/>
            </a:endParaRPr>
          </a:p>
        </p:txBody>
      </p:sp>
      <p:sp>
        <p:nvSpPr>
          <p:cNvPr id="4" name="Flèche courbée vers le bas 3"/>
          <p:cNvSpPr/>
          <p:nvPr/>
        </p:nvSpPr>
        <p:spPr>
          <a:xfrm>
            <a:off x="3500430" y="4000504"/>
            <a:ext cx="928694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28596" y="857232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								Energie lumineuse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 Cond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 Cond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	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2H</a:t>
            </a:r>
            <a:r>
              <a:rPr kumimoji="0" lang="fr-FR" sz="1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2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O						             	                           O2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				</a:t>
            </a:r>
            <a:r>
              <a:rPr kumimoji="0" lang="fr-FR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membrane du </a:t>
            </a:r>
            <a:r>
              <a:rPr kumimoji="0" lang="fr-FR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thylakoïde</a:t>
            </a:r>
            <a:endParaRPr kumimoji="0" lang="fr-FR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 Cond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 Cond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				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      2H</a:t>
            </a:r>
            <a:r>
              <a:rPr kumimoji="0" lang="fr-FR" sz="1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2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O 		O</a:t>
            </a:r>
            <a:r>
              <a:rPr kumimoji="0" lang="fr-FR" sz="1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 Cond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0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 Cond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0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 Cond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0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 Cond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0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 Cond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0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 Cond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				</a:t>
            </a: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				                        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 4H</a:t>
            </a:r>
            <a:r>
              <a:rPr kumimoji="0" lang="fr-FR" sz="1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+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 4</a:t>
            </a:r>
            <a:r>
              <a:rPr kumimoji="0" lang="fr-FR" sz="1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e</a:t>
            </a:r>
            <a:r>
              <a:rPr kumimoji="0" lang="fr-FR" sz="1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-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                            Stroma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 Cond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 Cond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 Cond" pitchFamily="34" charset="0"/>
                <a:ea typeface="+mn-ea"/>
                <a:cs typeface="+mn-cs"/>
              </a:rPr>
              <a:t>				</a:t>
            </a:r>
          </a:p>
        </p:txBody>
      </p:sp>
      <p:sp>
        <p:nvSpPr>
          <p:cNvPr id="6" name="Ellipse 5"/>
          <p:cNvSpPr/>
          <p:nvPr/>
        </p:nvSpPr>
        <p:spPr>
          <a:xfrm>
            <a:off x="785786" y="1357298"/>
            <a:ext cx="7643866" cy="507209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000100" y="1500174"/>
            <a:ext cx="7286676" cy="471490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2786050" y="1857364"/>
            <a:ext cx="3714776" cy="200026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3071802" y="2143116"/>
            <a:ext cx="3071834" cy="128588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1285852" y="1785926"/>
            <a:ext cx="2000264" cy="571504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èche courbée vers le haut 10"/>
          <p:cNvSpPr/>
          <p:nvPr/>
        </p:nvSpPr>
        <p:spPr>
          <a:xfrm>
            <a:off x="3786182" y="2714620"/>
            <a:ext cx="1214446" cy="2857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5286380" y="1785926"/>
            <a:ext cx="2500330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5400000">
            <a:off x="3536149" y="3321843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rot="5400000">
            <a:off x="3679819" y="3463925"/>
            <a:ext cx="1000132" cy="73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rot="16200000" flipH="1">
            <a:off x="4429124" y="3000372"/>
            <a:ext cx="857256" cy="8572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èche courbée vers le bas 15"/>
          <p:cNvSpPr/>
          <p:nvPr/>
        </p:nvSpPr>
        <p:spPr>
          <a:xfrm>
            <a:off x="4904687" y="3869876"/>
            <a:ext cx="928694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5286380" y="3786190"/>
            <a:ext cx="142876" cy="2143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clair 17"/>
          <p:cNvSpPr/>
          <p:nvPr/>
        </p:nvSpPr>
        <p:spPr>
          <a:xfrm rot="3350536">
            <a:off x="5281799" y="296810"/>
            <a:ext cx="439196" cy="305888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lèche courbée vers la gauche 34"/>
          <p:cNvSpPr/>
          <p:nvPr/>
        </p:nvSpPr>
        <p:spPr>
          <a:xfrm>
            <a:off x="3286116" y="5500702"/>
            <a:ext cx="428628" cy="2857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" name="Flèche courbée vers le haut 35"/>
          <p:cNvSpPr/>
          <p:nvPr/>
        </p:nvSpPr>
        <p:spPr>
          <a:xfrm rot="19794366" flipH="1">
            <a:off x="4181038" y="5606451"/>
            <a:ext cx="1411064" cy="500066"/>
          </a:xfrm>
          <a:prstGeom prst="curved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7" name="Flèche courbée vers le bas 36"/>
          <p:cNvSpPr/>
          <p:nvPr/>
        </p:nvSpPr>
        <p:spPr>
          <a:xfrm>
            <a:off x="3857620" y="4786322"/>
            <a:ext cx="1643074" cy="428628"/>
          </a:xfrm>
          <a:prstGeom prst="curved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8" name="Flèche courbée vers le bas 37"/>
          <p:cNvSpPr/>
          <p:nvPr/>
        </p:nvSpPr>
        <p:spPr>
          <a:xfrm>
            <a:off x="4904687" y="3869876"/>
            <a:ext cx="928694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9" name="Flèche courbée vers le bas 38"/>
          <p:cNvSpPr/>
          <p:nvPr/>
        </p:nvSpPr>
        <p:spPr>
          <a:xfrm>
            <a:off x="3500430" y="4000504"/>
            <a:ext cx="928694" cy="500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785786" y="1357298"/>
            <a:ext cx="7643866" cy="507209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1000100" y="1500174"/>
            <a:ext cx="7286676" cy="471490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à coins arrondis 42"/>
          <p:cNvSpPr/>
          <p:nvPr/>
        </p:nvSpPr>
        <p:spPr>
          <a:xfrm>
            <a:off x="2786050" y="1857364"/>
            <a:ext cx="3714776" cy="200026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à coins arrondis 43"/>
          <p:cNvSpPr/>
          <p:nvPr/>
        </p:nvSpPr>
        <p:spPr>
          <a:xfrm>
            <a:off x="3071802" y="2143116"/>
            <a:ext cx="3071834" cy="1285884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286380" y="3786190"/>
            <a:ext cx="142876" cy="21431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lèche courbée vers le haut 45"/>
          <p:cNvSpPr/>
          <p:nvPr/>
        </p:nvSpPr>
        <p:spPr>
          <a:xfrm flipH="1">
            <a:off x="4929190" y="4500570"/>
            <a:ext cx="857256" cy="3571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7" name="Flèche courbée vers le haut 46"/>
          <p:cNvSpPr/>
          <p:nvPr/>
        </p:nvSpPr>
        <p:spPr>
          <a:xfrm flipH="1">
            <a:off x="3503153" y="4559753"/>
            <a:ext cx="857256" cy="3571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8" name="Flèche courbée vers le haut 47"/>
          <p:cNvSpPr/>
          <p:nvPr/>
        </p:nvSpPr>
        <p:spPr>
          <a:xfrm rot="4535572" flipH="1">
            <a:off x="3453888" y="5447327"/>
            <a:ext cx="780356" cy="274496"/>
          </a:xfrm>
          <a:prstGeom prst="curvedUpArrow">
            <a:avLst>
              <a:gd name="adj1" fmla="val 25000"/>
              <a:gd name="adj2" fmla="val 91701"/>
              <a:gd name="adj3" fmla="val 25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49" name="Connecteur droit avec flèche 48"/>
          <p:cNvCxnSpPr/>
          <p:nvPr/>
        </p:nvCxnSpPr>
        <p:spPr>
          <a:xfrm>
            <a:off x="642910" y="4786322"/>
            <a:ext cx="3071834" cy="642942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en angle 49"/>
          <p:cNvCxnSpPr/>
          <p:nvPr/>
        </p:nvCxnSpPr>
        <p:spPr>
          <a:xfrm flipV="1">
            <a:off x="5143504" y="5572140"/>
            <a:ext cx="1285884" cy="428628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2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</Words>
  <Application>Microsoft Office PowerPoint</Application>
  <PresentationFormat>Affichage à l'écran (4:3)</PresentationFormat>
  <Paragraphs>101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Schéma fonctionnel du chloroplaste</vt:lpstr>
      <vt:lpstr>Phase photochimique </vt:lpstr>
      <vt:lpstr>Phase non photochimique </vt:lpstr>
      <vt:lpstr>Bilan des réactions se déroulant dans le chloroplaste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Schéma fonctionnel du chloroplaste</dc:title>
  <dc:creator>Maryline Defresne</dc:creator>
  <cp:lastModifiedBy>Maryline Defresne</cp:lastModifiedBy>
  <cp:revision>9</cp:revision>
  <dcterms:created xsi:type="dcterms:W3CDTF">2008-10-10T14:28:09Z</dcterms:created>
  <dcterms:modified xsi:type="dcterms:W3CDTF">2008-10-10T15:40:29Z</dcterms:modified>
</cp:coreProperties>
</file>